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sldIdLst>
    <p:sldId id="270" r:id="rId2"/>
    <p:sldId id="272" r:id="rId3"/>
    <p:sldId id="256" r:id="rId4"/>
    <p:sldId id="257" r:id="rId5"/>
    <p:sldId id="258" r:id="rId6"/>
    <p:sldId id="271" r:id="rId7"/>
    <p:sldId id="259" r:id="rId8"/>
    <p:sldId id="260" r:id="rId9"/>
    <p:sldId id="261" r:id="rId10"/>
    <p:sldId id="262" r:id="rId11"/>
    <p:sldId id="263" r:id="rId12"/>
    <p:sldId id="264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6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5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93059-BF87-4CF7-A230-EE469986A64E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7F0FD-F06F-4D30-8517-5E017D72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06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90496254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7D446C-5EF0-4F3C-9501-CD6879AAD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2934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7D446C-5EF0-4F3C-9501-CD6879AAD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958518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3A49B6-74F7-4EED-BF8F-94084FA1F6D9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446C-5EF0-4F3C-9501-CD6879AAD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7D446C-5EF0-4F3C-9501-CD6879AAD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7304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7D446C-5EF0-4F3C-9501-CD6879AAD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384940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7D446C-5EF0-4F3C-9501-CD6879AAD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24213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7D446C-5EF0-4F3C-9501-CD6879AAD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6626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7D446C-5EF0-4F3C-9501-CD6879AAD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62086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7D446C-5EF0-4F3C-9501-CD6879AAD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349672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7D446C-5EF0-4F3C-9501-CD6879AAD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999891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7D446C-5EF0-4F3C-9501-CD6879AAD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4212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7D446C-5EF0-4F3C-9501-CD6879AAD7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eaLnBrk="1" fontAlgn="base" hangingPunct="1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sz="2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eaLnBrk="1" fontAlgn="base" hangingPunct="1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827584" y="2492896"/>
            <a:ext cx="7772400" cy="290904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ru" sz="2400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2400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2400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2400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2400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2400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2400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2400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Мутханна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Аммар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к.т.н., ассистент кафедры СС и ПД Санкт-Петербургский государственный университет телекоммуникаций им. проф.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М.А.Бонч-Бруевича</a:t>
            </a:r>
            <a:endParaRPr lang="ru" sz="2400" b="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755576" y="1268760"/>
            <a:ext cx="7772400" cy="18097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4000" b="1" dirty="0">
                <a:solidFill>
                  <a:srgbClr val="DD7E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Протоколы </a:t>
            </a:r>
            <a:r>
              <a:rPr lang="ru-RU" sz="4000" b="1" dirty="0">
                <a:solidFill>
                  <a:srgbClr val="DD7E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прикладного </a:t>
            </a:r>
            <a:r>
              <a:rPr lang="ru-RU" sz="4000" b="1" dirty="0" smtClean="0">
                <a:solidFill>
                  <a:srgbClr val="DD7E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уровня</a:t>
            </a:r>
            <a:r>
              <a:rPr lang="en-US" sz="4000" b="1" dirty="0" smtClean="0">
                <a:solidFill>
                  <a:srgbClr val="DD7E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DD7E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СОС </a:t>
            </a:r>
            <a:endParaRPr lang="ru" sz="4000" b="1" dirty="0">
              <a:solidFill>
                <a:srgbClr val="DD7E0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04800" y="274633"/>
            <a:ext cx="86868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800" b="1" dirty="0">
                <a:latin typeface="Times New Roman" pitchFamily="18" charset="0"/>
                <a:cs typeface="Times New Roman" pitchFamily="18" charset="0"/>
              </a:rPr>
              <a:t>Уровни протокола CoAP в стек протоколов </a:t>
            </a:r>
            <a:r>
              <a:rPr lang="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23528" y="1028734"/>
            <a:ext cx="5328592" cy="312034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marL="425450" indent="-285750">
              <a:buClr>
                <a:schemeClr val="dk1"/>
              </a:buClr>
              <a:buSzPct val="100000"/>
            </a:pPr>
            <a:r>
              <a:rPr lang="ru" sz="1800" dirty="0">
                <a:latin typeface="Times New Roman" pitchFamily="18" charset="0"/>
                <a:cs typeface="Times New Roman" pitchFamily="18" charset="0"/>
              </a:rPr>
              <a:t>Протокол CoAP обеспечивает </a:t>
            </a: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надежный </a:t>
            </a:r>
            <a:r>
              <a:rPr lang="ru" sz="1800" dirty="0">
                <a:latin typeface="Times New Roman" pitchFamily="18" charset="0"/>
                <a:cs typeface="Times New Roman" pitchFamily="18" charset="0"/>
              </a:rPr>
              <a:t>обмен UDP </a:t>
            </a: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сообщений 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425450" indent="-285750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ru" sz="1800" dirty="0">
                <a:latin typeface="Times New Roman" pitchFamily="18" charset="0"/>
                <a:cs typeface="Times New Roman" pitchFamily="18" charset="0"/>
              </a:rPr>
              <a:t>Методы CoAP похожи на методы </a:t>
            </a: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запрос/ответ </a:t>
            </a:r>
            <a:r>
              <a:rPr lang="ru" sz="1800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HTTP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425450" indent="-285750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ru" sz="1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ызовы </a:t>
            </a:r>
            <a:r>
              <a:rPr lang="ru" sz="1800" dirty="0">
                <a:latin typeface="Times New Roman" pitchFamily="18" charset="0"/>
                <a:cs typeface="Times New Roman" pitchFamily="18" charset="0"/>
              </a:rPr>
              <a:t>метода CoAP может включать несколько транзакций CoAP </a:t>
            </a:r>
          </a:p>
          <a:p>
            <a:pPr marL="425450" indent="-285750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ru" sz="1800" dirty="0">
                <a:latin typeface="Times New Roman" pitchFamily="18" charset="0"/>
                <a:cs typeface="Times New Roman" pitchFamily="18" charset="0"/>
              </a:rPr>
              <a:t>Роли на уровне транзакций могут измениться во время выполнения  метода  </a:t>
            </a: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запрос/ответ</a:t>
            </a:r>
            <a:endParaRPr lang="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" name="Shape 112"/>
          <p:cNvGraphicFramePr/>
          <p:nvPr>
            <p:extLst>
              <p:ext uri="{D42A27DB-BD31-4B8C-83A1-F6EECF244321}">
                <p14:modId xmlns:p14="http://schemas.microsoft.com/office/powerpoint/2010/main" val="3029281357"/>
              </p:ext>
            </p:extLst>
          </p:nvPr>
        </p:nvGraphicFramePr>
        <p:xfrm>
          <a:off x="6084168" y="1166864"/>
          <a:ext cx="1944216" cy="5364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44216"/>
              </a:tblGrid>
              <a:tr h="59713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ru" sz="2400" b="1" dirty="0"/>
                        <a:t>прикладной </a:t>
                      </a:r>
                    </a:p>
                  </a:txBody>
                  <a:tcPr marL="91425" marR="91425" marT="121900" marB="121900"/>
                </a:tc>
              </a:tr>
              <a:tr h="95543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ru" sz="2400" b="1" dirty="0"/>
                        <a:t>м</a:t>
                      </a:r>
                      <a:r>
                        <a:rPr lang="ru" sz="2400" b="1" dirty="0" smtClean="0"/>
                        <a:t>етоды </a:t>
                      </a:r>
                      <a:r>
                        <a:rPr lang="ru" sz="2400" b="1" dirty="0"/>
                        <a:t>COAP</a:t>
                      </a:r>
                    </a:p>
                  </a:txBody>
                  <a:tcPr marL="91425" marR="91425" marT="121900" marB="121900"/>
                </a:tc>
              </a:tr>
              <a:tr h="95543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ru" sz="2400" b="1" dirty="0"/>
                        <a:t>передачи </a:t>
                      </a:r>
                      <a:r>
                        <a:rPr lang="ru" sz="2400" b="1" dirty="0">
                          <a:solidFill>
                            <a:schemeClr val="dk1"/>
                          </a:solidFill>
                        </a:rPr>
                        <a:t>COAP </a:t>
                      </a:r>
                    </a:p>
                  </a:txBody>
                  <a:tcPr marL="91425" marR="91425" marT="121900" marB="121900"/>
                </a:tc>
              </a:tr>
              <a:tr h="59713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ru" sz="2400" b="1"/>
                        <a:t>UDP</a:t>
                      </a:r>
                    </a:p>
                  </a:txBody>
                  <a:tcPr marL="91425" marR="91425" marT="121900" marB="121900"/>
                </a:tc>
              </a:tr>
              <a:tr h="59713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ru" sz="2400" b="1"/>
                        <a:t>IPv6/RPL</a:t>
                      </a:r>
                    </a:p>
                  </a:txBody>
                  <a:tcPr marL="91425" marR="91425" marT="121900" marB="121900"/>
                </a:tc>
              </a:tr>
              <a:tr h="59713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ru" sz="2400" b="1"/>
                        <a:t>6LoWPAN</a:t>
                      </a:r>
                    </a:p>
                  </a:txBody>
                  <a:tcPr marL="91425" marR="91425" marT="121900" marB="121900"/>
                </a:tc>
              </a:tr>
              <a:tr h="59713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ru" sz="2400" b="1" dirty="0"/>
                        <a:t>802.15.4</a:t>
                      </a:r>
                    </a:p>
                  </a:txBody>
                  <a:tcPr marL="91425" marR="91425" marT="121900" marB="121900"/>
                </a:tc>
              </a:tr>
            </a:tbl>
          </a:graphicData>
        </a:graphic>
      </p:graphicFrame>
      <p:pic>
        <p:nvPicPr>
          <p:cNvPr id="5" name="Рисунок 4" descr="C:\Users\Khakimov\Desktop\Capture-d’écran-2012-11-16-à-10.53.15.png"/>
          <p:cNvPicPr/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4397" r="8207"/>
          <a:stretch/>
        </p:blipFill>
        <p:spPr bwMode="auto">
          <a:xfrm>
            <a:off x="2267744" y="4077072"/>
            <a:ext cx="2448272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800" b="1" dirty="0">
                <a:latin typeface="Times New Roman" pitchFamily="18" charset="0"/>
                <a:cs typeface="Times New Roman" pitchFamily="18" charset="0"/>
              </a:rPr>
              <a:t>Типы </a:t>
            </a:r>
            <a:r>
              <a:rPr lang="ru" sz="2800" b="1" dirty="0" smtClean="0">
                <a:latin typeface="Times New Roman" pitchFamily="18" charset="0"/>
                <a:cs typeface="Times New Roman" pitchFamily="18" charset="0"/>
              </a:rPr>
              <a:t>сообщения </a:t>
            </a:r>
            <a:r>
              <a:rPr lang="ru" sz="2800" b="1" dirty="0">
                <a:latin typeface="Times New Roman" pitchFamily="18" charset="0"/>
                <a:cs typeface="Times New Roman" pitchFamily="18" charset="0"/>
              </a:rPr>
              <a:t>в протоколе </a:t>
            </a:r>
            <a:r>
              <a:rPr lang="ru" sz="2800" b="1" dirty="0" smtClean="0">
                <a:latin typeface="Times New Roman" pitchFamily="18" charset="0"/>
                <a:cs typeface="Times New Roman" pitchFamily="18" charset="0"/>
              </a:rPr>
              <a:t>CoAP</a:t>
            </a:r>
            <a:br>
              <a:rPr lang="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220755"/>
            <a:ext cx="8136904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Так как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CoAP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работает поверх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UDP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разработаны механизмы, которые позволяют достигать необходимой надёжности. 2 бита в заголовке сообщения позволяют улучшить качество обслуживания отсюда вытекают 4 разновидности сообщений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Confirmable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сообщение, которое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требует подтверждение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ACK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может быть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отправленно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синхронно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асинхронно отдельным последующим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сообщением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Non-Confirmable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сообщение, которое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обратного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Acknowledgment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сообщение, которое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отправляется в ответ на прием сообщений типа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Confirmable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Reset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такое сообщение отправляется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случае,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принятое сообщение повреждено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механизм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Stop-and-Wait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который задерживает отправление и отправляет повторно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сообщение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Confirmable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акже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CoAP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имеются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номера размером 16 бит, которые позволяют обнаруживать дубликат.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67544" y="404664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800" b="1" dirty="0">
                <a:latin typeface="Times New Roman" pitchFamily="18" charset="0"/>
                <a:cs typeface="Times New Roman" pitchFamily="18" charset="0"/>
              </a:rPr>
              <a:t>Модель запрос / ответ в проколе </a:t>
            </a:r>
            <a:r>
              <a:rPr lang="ru" sz="2800" b="1" dirty="0" smtClean="0">
                <a:latin typeface="Times New Roman" pitchFamily="18" charset="0"/>
                <a:cs typeface="Times New Roman" pitchFamily="18" charset="0"/>
              </a:rPr>
              <a:t>CoAP</a:t>
            </a:r>
            <a:br>
              <a:rPr lang="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5656" y="1794334"/>
            <a:ext cx="5904656" cy="4084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3" y="620688"/>
            <a:ext cx="7160131" cy="595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MQTT?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MQTT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Queue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Telemetry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легкий, компактный и открытый протокол обмена данными созданный для передачи данных на удалённых локациях, где требуется небольшой размер кода и есть ограничения по пропускной способности канала. Вышеперечисленные достоинства позволяют применять его в системах M2M (Машинно-Машинное взаимодействие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IIoT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(Промышленный Интернет вещей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существует версия протокола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MQTT-SN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(MQTT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Networks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ранее известная как MQTT-S, которая предназначена для встраиваемых беспроводных устройств без поддержки TCP/IP сетей, например,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Zigbee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61822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протокола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MQTT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особенности протокола MQTT: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Асинхронный протокол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Компактные сообщения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условиях нестабильной связи на линии передачи данных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нескольких уровней качества обслуживания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интеграция новых устройств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3844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" y="205740"/>
            <a:ext cx="8846820" cy="665226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MQTT работает на прикладном уровне поверх TCP/IP и использует по умолчанию 1883 порт (8883 при подключении через SSL).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440180"/>
            <a:ext cx="8846820" cy="54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155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015" y="251460"/>
            <a:ext cx="8863965" cy="644652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бмен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сообщениями в протоколе MQTT осуществляется между клиентом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client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который может быть издателем или подписчиком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subscriber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сообщений, и брокером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broker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сообщений (например,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Mosquitto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MQTT).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 отправляет данные на MQTT брокер, указывая в сообщении определенную тему, топик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Подписчики могут получать разные данные от множества издателей в зависимости от подписки на соответствующие топики.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MQTT используют определенные типы сообщений для взаимодействия с брокером, ниже представлены основные: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Connect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установить соединение с брокером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Disconnect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разорвать соединение с брокером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опубликовать данные в топик на брокере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Subscribe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подписаться на топик на брокере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Unsubscribe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отписаться от топика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0612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простого взаимодействия между подписчиком, издателем и брокером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93100"/>
            <a:ext cx="8458200" cy="1816287"/>
          </a:xfrm>
        </p:spPr>
      </p:pic>
    </p:spTree>
    <p:extLst>
      <p:ext uri="{BB962C8B-B14F-4D97-AF65-F5344CB8AC3E}">
        <p14:creationId xmlns:p14="http://schemas.microsoft.com/office/powerpoint/2010/main" val="13079297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Топики представляют собой символы с кодировкой UTF-8. Иерархическая структура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формат «дерева», что упрощает их организацию и доступ к данным. Топики состоят из одного или нескольких уровней, которые разделены между собой символом «/».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топика в который датчик температуры, расположенный в спальной комнате публикует данные брокеру: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living-space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/living-room1/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Подписчик может так же получать данные сразу с нескольких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этого существуют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wildcard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бывают двух типов: одноуровневые и многоуровневые.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9874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altLang="ru-RU" smtClean="0"/>
              <a:t>Прикладной уровень</a:t>
            </a:r>
          </a:p>
        </p:txBody>
      </p:sp>
      <p:sp>
        <p:nvSpPr>
          <p:cNvPr id="16387" name="Прямоугольник 5"/>
          <p:cNvSpPr>
            <a:spLocks noChangeArrowheads="1"/>
          </p:cNvSpPr>
          <p:nvPr/>
        </p:nvSpPr>
        <p:spPr bwMode="auto">
          <a:xfrm>
            <a:off x="357188" y="3357563"/>
            <a:ext cx="8358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Примеры протоколов уровня представления</a:t>
            </a:r>
          </a:p>
        </p:txBody>
      </p:sp>
      <p:sp>
        <p:nvSpPr>
          <p:cNvPr id="16388" name="Прямоугольник 7"/>
          <p:cNvSpPr>
            <a:spLocks noChangeArrowheads="1"/>
          </p:cNvSpPr>
          <p:nvPr/>
        </p:nvSpPr>
        <p:spPr bwMode="auto">
          <a:xfrm>
            <a:off x="357188" y="928688"/>
            <a:ext cx="84296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charset="0"/>
              </a:rPr>
              <a:t>Прикладной уровень</a:t>
            </a:r>
            <a:r>
              <a:rPr lang="ru-RU" altLang="ru-RU" sz="1800">
                <a:latin typeface="Arial" charset="0"/>
              </a:rPr>
              <a:t> — </a:t>
            </a:r>
            <a:r>
              <a:rPr lang="ru-RU" altLang="ru-RU" sz="1800">
                <a:solidFill>
                  <a:srgbClr val="000000"/>
                </a:solidFill>
                <a:latin typeface="Arial" charset="0"/>
              </a:rPr>
              <a:t>набор всех сетевых сервисов, которые предоставляет система конечному пользователю (позволяет пользовательским приложениям использовать сетевые сервисы)</a:t>
            </a:r>
            <a:r>
              <a:rPr lang="ru-RU" altLang="ru-RU" sz="1800">
                <a:latin typeface="Arial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latin typeface="Arial" charset="0"/>
            </a:endParaRPr>
          </a:p>
          <a:p>
            <a:pPr algn="just" eaLnBrk="1" hangingPunct="1">
              <a:spcBef>
                <a:spcPts val="1250"/>
              </a:spcBef>
              <a:buSzPct val="94000"/>
              <a:buFont typeface="Wingdings" pitchFamily="2" charset="2"/>
              <a:buChar char="§"/>
            </a:pPr>
            <a:r>
              <a:rPr lang="ru-RU" altLang="ru-RU" sz="1800" b="1">
                <a:solidFill>
                  <a:srgbClr val="000000"/>
                </a:solidFill>
                <a:latin typeface="Arial" charset="0"/>
              </a:rPr>
              <a:t>идентификация, проверка прав доступа пользователя</a:t>
            </a:r>
          </a:p>
          <a:p>
            <a:pPr algn="just" eaLnBrk="1" hangingPunct="1">
              <a:spcBef>
                <a:spcPts val="1250"/>
              </a:spcBef>
              <a:buSzPct val="94000"/>
              <a:buFont typeface="Wingdings" pitchFamily="2" charset="2"/>
              <a:buChar char="§"/>
            </a:pPr>
            <a:r>
              <a:rPr lang="ru-RU" altLang="ru-RU" sz="1800" b="1">
                <a:solidFill>
                  <a:srgbClr val="000000"/>
                </a:solidFill>
                <a:latin typeface="Arial" charset="0"/>
              </a:rPr>
              <a:t>принт- и файл-сервис, почта, удаленный доступ и тд.</a:t>
            </a:r>
          </a:p>
        </p:txBody>
      </p:sp>
      <p:sp>
        <p:nvSpPr>
          <p:cNvPr id="16389" name="Прямоугольник 8"/>
          <p:cNvSpPr>
            <a:spLocks noChangeArrowheads="1"/>
          </p:cNvSpPr>
          <p:nvPr/>
        </p:nvSpPr>
        <p:spPr bwMode="auto">
          <a:xfrm>
            <a:off x="357188" y="3714750"/>
            <a:ext cx="8429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800" i="1">
                <a:latin typeface="Arial" charset="0"/>
              </a:rPr>
              <a:t>RDP, HTTP, SMTP, SNMP, POP3, FTP, TELNET</a:t>
            </a:r>
            <a:r>
              <a:rPr lang="ru-RU" altLang="ru-RU" sz="1800" i="1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38944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более простого понимания рассмотрим в примерах каждый из них: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Одноуровневый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wildcard.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его использования применяется символ 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примеру, нам необходимо получить данные о температуры во всех спальных комнатах: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home/living-space/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/temperature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получаем данные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home/living-space/living-room1/temperature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/home/living-space/living-room2/temperature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/home/living-space/living-room3/temperature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3738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сообщений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054225"/>
            <a:ext cx="7886700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MQTT сообщение состоит из нескольких частей: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Фиксированный заголовок (присутствует по всех сообщениях)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Переменный заголовок (присутствует только в определенных сообщениях)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Данные, «нагрузка» (присутствует только в определенных сообщениях)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2898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Фиксированный заголовок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662781"/>
            <a:ext cx="7886699" cy="3429000"/>
          </a:xfrm>
        </p:spPr>
      </p:pic>
      <p:sp>
        <p:nvSpPr>
          <p:cNvPr id="5" name="Прямоугольник 4"/>
          <p:cNvSpPr/>
          <p:nvPr/>
        </p:nvSpPr>
        <p:spPr>
          <a:xfrm>
            <a:off x="200024" y="4180344"/>
            <a:ext cx="87439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тип сообщения, например: CONNECT, SUBSCRIBE, PUBLISH и другие.</a:t>
            </a:r>
          </a:p>
          <a:p>
            <a:r>
              <a:rPr lang="ru-RU" sz="24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Flags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MQTT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packet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эти 4 бита отведены под вспомогательные флаги, наличие и состояние которых зависит от типа сообщения.</a:t>
            </a:r>
          </a:p>
          <a:p>
            <a:r>
              <a:rPr lang="ru-RU" sz="24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Remaining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представляет длину текущего сообщения(переменный заголовок + данные), может занимать от 1 до 4 байта.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3558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Переменный заголовок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308" y="1416526"/>
            <a:ext cx="8795385" cy="4351338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Переменный заголовок содержится в некоторых заголовках.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нём помещаются следующие данные: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Packet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идентификатор пакета, присутствует во всех типах сообщений, кроме: CONNECT, CONNACK, PUBLISH(с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&lt;1), PINGREQ, PINGRESP, DISCONNECT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название протокола (только в сообщениях типа CONNECT)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версия протокола (только в сообщениях типа CONNECT)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Connect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flags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флаги указывающие на поведение клиента при подключении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8729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2099945"/>
            <a:ext cx="8858250" cy="4351338"/>
          </a:xfrm>
        </p:spPr>
        <p:txBody>
          <a:bodyPr>
            <a:normAutofit fontScale="77500" lnSpcReduction="20000"/>
          </a:bodyPr>
          <a:lstStyle/>
          <a:p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при наличии этого флага в «нагрузке» должно быть указано имя пользователя (используется для аутентификации клиента)</a:t>
            </a:r>
          </a:p>
          <a:p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Password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при наличии этого флага в «нагрузке» должен быть указан пароль (используется для аутентификации клиента)</a:t>
            </a:r>
          </a:p>
          <a:p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Retain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при установке в 1, брокер хранит у себя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QoS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качество обслуживания для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установленном флаге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Flag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QoS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retain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обязательными.</a:t>
            </a:r>
          </a:p>
          <a:p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Flag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при установленном флаге, после того, как клиент отключится от брокера без отправки команды DISCONNECT(в случаях непредсказуемого обрыва связи и т.д.), брокер оповестит об этом всех подключенных к нему клиентов через так называемый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Clean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Session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очистить сессию. При установленном «0» брокер сохранит сессию, все подписки клиента, а так же передаст ему все сообщения с QoS1 и QoS2, которые были получены брокером во время отключения клиента, при его следующем подключении. Соответственно при установленной «1», при повторном подключении клиенту будет необходимо заново подписываться на топики.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292101"/>
            <a:ext cx="88582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489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обслуживания в протоколе MQTT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MQTT поддерживает три уровня качества обслуживания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передаче сообщений.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этом уровне издатель один раз отправляет сообщение брокеру и не ждет подтверждения от него, то есть отправил и забыл.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160520"/>
            <a:ext cx="7886700" cy="215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793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595" y="202565"/>
            <a:ext cx="8761095" cy="4351338"/>
          </a:xfrm>
        </p:spPr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Этот уровень гарантирует, что сообщение точно будет доставлено брокеру, но есть вероятность дублирования сообщений от издателя. После получения дубликата сообщения, брокер снова рассылает это сообщение подписчикам, а издателю снова отправляет подтверждение о получении сообщения. Если издатель не получил PUBACK сообщения от брокера, он повторно отправляет этот пакет, при этом в DUP устанавливается «1».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" y="3163253"/>
            <a:ext cx="8761095" cy="294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724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215" y="179705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Exactly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этом уровне гарантируется доставка сообщений подписчику и исключается возможное дублирование отправленных сообщений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 отправляет сообщение брокеру. В этом сообщении указывается уникальный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Packet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ID,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QoS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=2 и DUP=0. Издатель хранит сообщение неподтвержденным пока не получит от брокера ответ PUBREC. Брокер отвечает сообщением PUBREC в котором содержится тот же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Packet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ID. После его получения издатель отправляет PUBREL с тем же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Packet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ID. До того, как брокер получит PUBREL он должен хранить копию сообщения у себя. После получения PUBREL он удаляет копию сообщения и отправляет издателю сообщение PUBCOMP о том, что транзакция завершена.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" y="4531044"/>
            <a:ext cx="7886700" cy="232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393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передачи данных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безопасности в MQTT протоколе реализованы следующие методы защиты: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Аутентификация клиентов. Пакет CONNECT может содержать в себе поля USERNAME и PASSWORD. При реализации брокера можно использовать эти поля для аутентификации клиента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доступа клиентов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Client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к брокеру через TLS/SSL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4315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IIoT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поддержкой MQTT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70818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построения систем промышленного интернета вещей, а также интегрирования существующего оборудования в облачные системы используются специальные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-программируемые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IIoT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контроллеры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IIoT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модули удаленного ввода/вывода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Шлюзы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IIoT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IIoT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платформы, сервера MQTT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Измерители CO, CO2, температуры и влажности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503420"/>
            <a:ext cx="7886700" cy="233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257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67544" y="366439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 b="1" dirty="0">
                <a:latin typeface="Times New Roman"/>
                <a:ea typeface="Times New Roman"/>
                <a:cs typeface="Times New Roman"/>
                <a:sym typeface="Times New Roman"/>
              </a:rPr>
              <a:t>Протоколы уровня приложений </a:t>
            </a:r>
            <a:r>
              <a:rPr lang="ru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обычной сети</a:t>
            </a:r>
            <a:br>
              <a:rPr lang="ru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ru"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  <a:lum bright="10000"/>
          </a:blip>
          <a:srcRect t="-12360" b="22464"/>
          <a:stretch/>
        </p:blipFill>
        <p:spPr>
          <a:xfrm>
            <a:off x="1763688" y="476672"/>
            <a:ext cx="5017760" cy="4504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ru" b="1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ammarexpress@gmail.com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 b="1" dirty="0">
                <a:latin typeface="Times New Roman"/>
                <a:ea typeface="Times New Roman"/>
                <a:cs typeface="Times New Roman"/>
                <a:sym typeface="Times New Roman"/>
              </a:rPr>
              <a:t>Протоколы уровня </a:t>
            </a:r>
            <a:r>
              <a:rPr lang="ru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приложений для Интернета вещей</a:t>
            </a:r>
            <a:r>
              <a:rPr lang="ru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ru"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6779" y="1087189"/>
            <a:ext cx="785818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XMPP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Расширяемый протокол обмена сообщениями и информацией о присутствии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Extensible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Messaging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Presence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Protocol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XMPP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был предназначен для общения и обмена сообщениями.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RESTFULSERVICES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Передачи состояния представления 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REST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на самом деле не протокол, а архитектурный стиль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AMQP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протокол для передачи сообщений между компонентами системы. Advanced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MessageQueuingProtocol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AMQP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WEBSOCKET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Websocket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разработан в рамках инициативы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налаживанию каналов связи по протоколу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CoAP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ConstrainedApplicationProtocol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CoAP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разработанный в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InternetEngineeringTaskForce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IETF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устройств с низким употреблением энергии, синхронизируется запросом и ответом на прикладном уровне.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MQTT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MessageQueueTelemetryTransport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MQTT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был разработан компанией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IBM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упрощения работы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асинхронный протокол, построенный поверх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8011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протоколов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-вещей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529193"/>
              </p:ext>
            </p:extLst>
          </p:nvPr>
        </p:nvGraphicFramePr>
        <p:xfrm>
          <a:off x="1187624" y="1556792"/>
          <a:ext cx="6768752" cy="4059480"/>
        </p:xfrm>
        <a:graphic>
          <a:graphicData uri="http://schemas.openxmlformats.org/drawingml/2006/table">
            <a:tbl>
              <a:tblPr firstRow="1" firstCol="1" bandRow="1"/>
              <a:tblGrid>
                <a:gridCol w="1224136"/>
                <a:gridCol w="1518042"/>
                <a:gridCol w="786214"/>
                <a:gridCol w="1872208"/>
                <a:gridCol w="1368152"/>
              </a:tblGrid>
              <a:tr h="744582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Протокол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Транспортный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QOS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Архитектура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езопасность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CoAP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UDP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Запрос\ответ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DTLS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MQTT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TCP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издатель\подписчик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TLS/SSL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XMPP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TCP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ет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издатель\подписчик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Запрос\ответ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TLS/SSL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AMQP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TCP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издатель\подписчик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TLS/SSL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29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Web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socket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TCP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Клиент\сервер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издатель\подписчик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66995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TLS/SSL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5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Протокол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CoAP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822960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CoAP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это новый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веб-протокол, который был стандартизирован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IETF,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его функции специфицированы для приложений Интернета вещей (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IoT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сценариев машина-машина (M2M)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высокими ограниченными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ресурсами. Это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делает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CoAP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очень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интересным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WoT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896544" cy="107099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Протокол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CoAP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4464496" cy="54006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CoAP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предназначен для использования в очень простых электронных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устройствах, которые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им взаимодействовать в интерактивном режиме через Интернет. Подробное описание  имеются в технических документах под номером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RFC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7252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CoAP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работает поверх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UDP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 и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использует методы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взаимодействия клиент-сервер. Кроме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можно использовать как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мультикастовую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рассылку, что не позволяют протоколы созданные поверх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1412775"/>
            <a:ext cx="3795910" cy="436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2800" b="1" dirty="0">
                <a:latin typeface="Times New Roman" pitchFamily="18" charset="0"/>
                <a:cs typeface="Times New Roman" pitchFamily="18" charset="0"/>
              </a:rPr>
              <a:t>Протокол уровня приложении </a:t>
            </a:r>
            <a:r>
              <a:rPr lang="ru" sz="2800" b="1" dirty="0" smtClean="0">
                <a:latin typeface="Times New Roman" pitchFamily="18" charset="0"/>
                <a:cs typeface="Times New Roman" pitchFamily="18" charset="0"/>
              </a:rPr>
              <a:t>CoAP</a:t>
            </a:r>
            <a:br>
              <a:rPr lang="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047" y="1280859"/>
            <a:ext cx="4050381" cy="1608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3687" y="3140968"/>
            <a:ext cx="5265549" cy="30375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88032" y="14847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CoAP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HTTP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Mapping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позволяет клиенту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CoAP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через прокси-сервер подключаться к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обратно передавать от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 server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-а клиенту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CoAP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800" b="1" dirty="0">
                <a:latin typeface="Times New Roman" pitchFamily="18" charset="0"/>
                <a:cs typeface="Times New Roman" pitchFamily="18" charset="0"/>
              </a:rPr>
              <a:t>Архитектура протокола </a:t>
            </a:r>
            <a:r>
              <a:rPr lang="ru" sz="2800" b="1" dirty="0" smtClean="0">
                <a:latin typeface="Times New Roman" pitchFamily="18" charset="0"/>
                <a:cs typeface="Times New Roman" pitchFamily="18" charset="0"/>
              </a:rPr>
              <a:t>CoAP</a:t>
            </a:r>
            <a:br>
              <a:rPr lang="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3451" y="1556792"/>
            <a:ext cx="6175325" cy="4562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295</TotalTime>
  <Words>1208</Words>
  <Application>Microsoft Office PowerPoint</Application>
  <PresentationFormat>Экран (4:3)</PresentationFormat>
  <Paragraphs>158</Paragraphs>
  <Slides>30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Тема1</vt:lpstr>
      <vt:lpstr>    Мутханна Аммар  к.т.н., ассистент кафедры СС и ПД Санкт-Петербургский государственный университет телекоммуникаций им. проф. М.А.Бонч-Бруевича</vt:lpstr>
      <vt:lpstr>Прикладной уровень</vt:lpstr>
      <vt:lpstr>Протоколы уровня приложений обычной сети </vt:lpstr>
      <vt:lpstr>Протоколы уровня приложений для Интернета вещей </vt:lpstr>
      <vt:lpstr>Сравнение протоколов web-вещей </vt:lpstr>
      <vt:lpstr>Протокол CoAP </vt:lpstr>
      <vt:lpstr>Протокол CoAP </vt:lpstr>
      <vt:lpstr>Протокол уровня приложении CoAP </vt:lpstr>
      <vt:lpstr>Архитектура протокола CoAP </vt:lpstr>
      <vt:lpstr>Уровни протокола CoAP в стек протоколов  </vt:lpstr>
      <vt:lpstr>Типы сообщения в протоколе CoAP </vt:lpstr>
      <vt:lpstr>Модель запрос / ответ в проколе CoAP </vt:lpstr>
      <vt:lpstr>Презентация PowerPoint</vt:lpstr>
      <vt:lpstr>Что такое MQTT? </vt:lpstr>
      <vt:lpstr>Особенности протокола MQTT </vt:lpstr>
      <vt:lpstr>Презентация PowerPoint</vt:lpstr>
      <vt:lpstr>Презентация PowerPoint</vt:lpstr>
      <vt:lpstr>Схема простого взаимодействия между подписчиком, издателем и брокером </vt:lpstr>
      <vt:lpstr>Семантика топиков </vt:lpstr>
      <vt:lpstr>Для более простого понимания рассмотрим в примерах каждый из них:</vt:lpstr>
      <vt:lpstr>Структура сообщений </vt:lpstr>
      <vt:lpstr>Фиксированный заголовок </vt:lpstr>
      <vt:lpstr>Переменный заголовок </vt:lpstr>
      <vt:lpstr>Презентация PowerPoint</vt:lpstr>
      <vt:lpstr>Качество обслуживания в протоколе MQTT (QoS) </vt:lpstr>
      <vt:lpstr>Презентация PowerPoint</vt:lpstr>
      <vt:lpstr>Презентация PowerPoint</vt:lpstr>
      <vt:lpstr>Защита передачи данных </vt:lpstr>
      <vt:lpstr>Оборудование для IIoT с поддержкой MQTT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Мутханна Аммар   Кафедра СС и ПД Санкт-Петербургский государственный университет телекоммуникаций им. проф. М.А.Бонч-Бруевича.</dc:title>
  <dc:creator>1</dc:creator>
  <cp:lastModifiedBy>Аммар</cp:lastModifiedBy>
  <cp:revision>20</cp:revision>
  <dcterms:created xsi:type="dcterms:W3CDTF">2017-03-19T16:02:59Z</dcterms:created>
  <dcterms:modified xsi:type="dcterms:W3CDTF">2017-04-24T02:42:34Z</dcterms:modified>
</cp:coreProperties>
</file>